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4" autoAdjust="0"/>
    <p:restoredTop sz="94660"/>
  </p:normalViewPr>
  <p:slideViewPr>
    <p:cSldViewPr snapToGrid="0">
      <p:cViewPr varScale="1">
        <p:scale>
          <a:sx n="54" d="100"/>
          <a:sy n="54" d="100"/>
        </p:scale>
        <p:origin x="102" y="1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BB812504-E626-44AF-90E1-471E70D44D46}" type="datetimeFigureOut">
              <a:rPr lang="en-US" smtClean="0"/>
              <a:t>5/9/2019</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B6C9755B-4734-4124-98CC-22FAABA4CAA2}"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0956453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12504-E626-44AF-90E1-471E70D44D46}"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1917974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12504-E626-44AF-90E1-471E70D44D46}"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35075276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12504-E626-44AF-90E1-471E70D44D46}"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3232786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12504-E626-44AF-90E1-471E70D44D46}"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9755B-4734-4124-98CC-22FAABA4CAA2}"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1090871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812504-E626-44AF-90E1-471E70D44D46}"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2354057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812504-E626-44AF-90E1-471E70D44D46}" type="datetimeFigureOut">
              <a:rPr lang="en-US" smtClean="0"/>
              <a:t>5/9/2019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193871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812504-E626-44AF-90E1-471E70D44D46}" type="datetimeFigureOut">
              <a:rPr lang="en-US" smtClean="0"/>
              <a:t>5/9/2019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3213192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12504-E626-44AF-90E1-471E70D44D46}" type="datetimeFigureOut">
              <a:rPr lang="en-US" smtClean="0"/>
              <a:t>5/9/2019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277079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812504-E626-44AF-90E1-471E70D44D46}"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907344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812504-E626-44AF-90E1-471E70D44D46}"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C9755B-4734-4124-98CC-22FAABA4CAA2}" type="slidenum">
              <a:rPr lang="en-US" smtClean="0"/>
              <a:t>‹#›</a:t>
            </a:fld>
            <a:endParaRPr lang="en-US"/>
          </a:p>
        </p:txBody>
      </p:sp>
    </p:spTree>
    <p:extLst>
      <p:ext uri="{BB962C8B-B14F-4D97-AF65-F5344CB8AC3E}">
        <p14:creationId xmlns:p14="http://schemas.microsoft.com/office/powerpoint/2010/main" val="1239217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BB812504-E626-44AF-90E1-471E70D44D46}" type="datetimeFigureOut">
              <a:rPr lang="en-US" smtClean="0"/>
              <a:t>5/9/2019</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B6C9755B-4734-4124-98CC-22FAABA4CAA2}" type="slidenum">
              <a:rPr lang="en-US" smtClean="0"/>
              <a:t>‹#›</a:t>
            </a:fld>
            <a:endParaRPr lang="en-US"/>
          </a:p>
        </p:txBody>
      </p:sp>
    </p:spTree>
    <p:extLst>
      <p:ext uri="{BB962C8B-B14F-4D97-AF65-F5344CB8AC3E}">
        <p14:creationId xmlns:p14="http://schemas.microsoft.com/office/powerpoint/2010/main" val="3529072403"/>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168D-591F-45EC-B76C-0B912CB5F673}"/>
              </a:ext>
            </a:extLst>
          </p:cNvPr>
          <p:cNvSpPr>
            <a:spLocks noGrp="1"/>
          </p:cNvSpPr>
          <p:nvPr>
            <p:ph type="ctrTitle"/>
          </p:nvPr>
        </p:nvSpPr>
        <p:spPr>
          <a:xfrm>
            <a:off x="1524000" y="3429000"/>
            <a:ext cx="9144000" cy="2387600"/>
          </a:xfrm>
        </p:spPr>
        <p:txBody>
          <a:bodyPr>
            <a:normAutofit fontScale="90000"/>
          </a:bodyPr>
          <a:lstStyle/>
          <a:p>
            <a:r>
              <a:rPr lang="en-US" dirty="0"/>
              <a:t>Planning &amp; Zoning Commission Recommendation on Potential Change to Parking Lot Surfacing Standards</a:t>
            </a:r>
          </a:p>
        </p:txBody>
      </p:sp>
    </p:spTree>
    <p:extLst>
      <p:ext uri="{BB962C8B-B14F-4D97-AF65-F5344CB8AC3E}">
        <p14:creationId xmlns:p14="http://schemas.microsoft.com/office/powerpoint/2010/main" val="1188926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Rational of Commission Members Dissenting for the Recommendation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fontScale="92500" lnSpcReduction="10000"/>
          </a:bodyPr>
          <a:lstStyle/>
          <a:p>
            <a:pPr lvl="0"/>
            <a:r>
              <a:rPr lang="en-US" sz="3600" dirty="0"/>
              <a:t>Improvements to air quality since the adoption of the hard surfacing standard removes a big part the rational for its existence</a:t>
            </a:r>
          </a:p>
          <a:p>
            <a:r>
              <a:rPr lang="en-US" sz="3600" dirty="0"/>
              <a:t>That the idea of only allowing non-hard surfaced parking lots in areas more than 100’ from any street or home should be adequate to mitigate their negative effects.</a:t>
            </a:r>
            <a:endParaRPr lang="en-US" dirty="0"/>
          </a:p>
        </p:txBody>
      </p:sp>
    </p:spTree>
    <p:extLst>
      <p:ext uri="{BB962C8B-B14F-4D97-AF65-F5344CB8AC3E}">
        <p14:creationId xmlns:p14="http://schemas.microsoft.com/office/powerpoint/2010/main" val="1396710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lstStyle/>
          <a:p>
            <a:pPr lvl="0"/>
            <a:r>
              <a:rPr lang="en-US" sz="3600" dirty="0"/>
              <a:t>Questions, comments, or further direction to staff?</a:t>
            </a:r>
            <a:endParaRPr lang="en-US" dirty="0"/>
          </a:p>
        </p:txBody>
      </p:sp>
    </p:spTree>
    <p:extLst>
      <p:ext uri="{BB962C8B-B14F-4D97-AF65-F5344CB8AC3E}">
        <p14:creationId xmlns:p14="http://schemas.microsoft.com/office/powerpoint/2010/main" val="368343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Request for Planning &amp; Zoning Commission Recommendation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a:xfrm>
            <a:off x="676656" y="2011680"/>
            <a:ext cx="10753725" cy="4658061"/>
          </a:xfrm>
        </p:spPr>
        <p:txBody>
          <a:bodyPr>
            <a:normAutofit/>
          </a:bodyPr>
          <a:lstStyle/>
          <a:p>
            <a:pPr>
              <a:buFont typeface="Arial" panose="020B0604020202020204" pitchFamily="34" charset="0"/>
              <a:buChar char="•"/>
            </a:pPr>
            <a:r>
              <a:rPr lang="en-US" sz="3000" dirty="0"/>
              <a:t>At the November 15</a:t>
            </a:r>
            <a:r>
              <a:rPr lang="en-US" sz="3000" baseline="30000" dirty="0"/>
              <a:t>th</a:t>
            </a:r>
            <a:r>
              <a:rPr lang="en-US" sz="3000" dirty="0"/>
              <a:t> City Council meeting Councilman Saucedo made a request to initiate a change in City Code to exempt Light Industrial (M-1), General Industrial (M-2), and General Commercial (C-1) zoned parcels from the present requirement for the hard surfacing of parking lots used for the storage, maintenance, and/or repair of any semi-truck trailer or other heavy industrial equipment.</a:t>
            </a:r>
          </a:p>
          <a:p>
            <a:pPr>
              <a:buFont typeface="Arial" panose="020B0604020202020204" pitchFamily="34" charset="0"/>
              <a:buChar char="•"/>
            </a:pPr>
            <a:r>
              <a:rPr lang="en-US" sz="3000" dirty="0"/>
              <a:t>The Council referred requested that the Planning and Zoning Commission make a recommendation on this proposed City Code Change.</a:t>
            </a:r>
          </a:p>
        </p:txBody>
      </p:sp>
    </p:spTree>
    <p:extLst>
      <p:ext uri="{BB962C8B-B14F-4D97-AF65-F5344CB8AC3E}">
        <p14:creationId xmlns:p14="http://schemas.microsoft.com/office/powerpoint/2010/main" val="3979181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Planning &amp; Zoning Commission Meetings on Issue </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a:bodyPr>
          <a:lstStyle/>
          <a:p>
            <a:r>
              <a:rPr lang="en-US" sz="3600" dirty="0"/>
              <a:t>The Planning and Zoning Commission extensively discussed this issue at the following 4 meeting.</a:t>
            </a:r>
          </a:p>
          <a:p>
            <a:pPr lvl="1">
              <a:buFont typeface="Arial" panose="020B0604020202020204" pitchFamily="34" charset="0"/>
              <a:buChar char="•"/>
            </a:pPr>
            <a:r>
              <a:rPr lang="en-US" sz="3600" dirty="0"/>
              <a:t>December 11</a:t>
            </a:r>
            <a:r>
              <a:rPr lang="en-US" sz="3600" baseline="30000" dirty="0"/>
              <a:t>th</a:t>
            </a:r>
            <a:endParaRPr lang="en-US" sz="3600" dirty="0"/>
          </a:p>
          <a:p>
            <a:pPr lvl="1">
              <a:buFont typeface="Arial" panose="020B0604020202020204" pitchFamily="34" charset="0"/>
              <a:buChar char="•"/>
            </a:pPr>
            <a:r>
              <a:rPr lang="en-US" sz="3600" dirty="0"/>
              <a:t>February 12</a:t>
            </a:r>
            <a:r>
              <a:rPr lang="en-US" sz="3600" baseline="30000" dirty="0"/>
              <a:t>th</a:t>
            </a:r>
            <a:endParaRPr lang="en-US" sz="3600" dirty="0"/>
          </a:p>
          <a:p>
            <a:pPr lvl="1">
              <a:buFont typeface="Arial" panose="020B0604020202020204" pitchFamily="34" charset="0"/>
              <a:buChar char="•"/>
            </a:pPr>
            <a:r>
              <a:rPr lang="en-US" sz="3600" dirty="0"/>
              <a:t>March 12</a:t>
            </a:r>
            <a:r>
              <a:rPr lang="en-US" sz="3600" baseline="30000" dirty="0"/>
              <a:t>th</a:t>
            </a:r>
            <a:endParaRPr lang="en-US" sz="3600" dirty="0"/>
          </a:p>
          <a:p>
            <a:pPr lvl="1">
              <a:buFont typeface="Arial" panose="020B0604020202020204" pitchFamily="34" charset="0"/>
              <a:buChar char="•"/>
            </a:pPr>
            <a:r>
              <a:rPr lang="en-US" sz="3600" dirty="0"/>
              <a:t>April 9</a:t>
            </a:r>
            <a:r>
              <a:rPr lang="en-US" sz="3600" baseline="30000" dirty="0"/>
              <a:t>th</a:t>
            </a:r>
            <a:endParaRPr lang="en-US" sz="3600" dirty="0"/>
          </a:p>
          <a:p>
            <a:pPr lvl="1"/>
            <a:endParaRPr lang="en-US" dirty="0"/>
          </a:p>
        </p:txBody>
      </p:sp>
    </p:spTree>
    <p:extLst>
      <p:ext uri="{BB962C8B-B14F-4D97-AF65-F5344CB8AC3E}">
        <p14:creationId xmlns:p14="http://schemas.microsoft.com/office/powerpoint/2010/main" val="1251852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Planning &amp; Zoning Commission Discussion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a:xfrm>
            <a:off x="551150" y="2011680"/>
            <a:ext cx="10753725" cy="4846320"/>
          </a:xfrm>
        </p:spPr>
        <p:txBody>
          <a:bodyPr>
            <a:normAutofit fontScale="70000" lnSpcReduction="20000"/>
          </a:bodyPr>
          <a:lstStyle/>
          <a:p>
            <a:pPr>
              <a:buFont typeface="Arial" panose="020B0604020202020204" pitchFamily="34" charset="0"/>
              <a:buChar char="•"/>
            </a:pPr>
            <a:r>
              <a:rPr lang="en-US" sz="3900" dirty="0"/>
              <a:t>Over the course of 4 meeting the Commission had a wide ranging discussion which specifically include discussion on: </a:t>
            </a:r>
          </a:p>
          <a:p>
            <a:pPr>
              <a:buFont typeface="Arial" panose="020B0604020202020204" pitchFamily="34" charset="0"/>
              <a:buChar char="•"/>
            </a:pPr>
            <a:r>
              <a:rPr lang="en-US" sz="3900" dirty="0"/>
              <a:t>The rational for the current parking lot surfacing standards</a:t>
            </a:r>
          </a:p>
          <a:p>
            <a:pPr lvl="1">
              <a:buFont typeface="Arial" panose="020B0604020202020204" pitchFamily="34" charset="0"/>
              <a:buChar char="•"/>
            </a:pPr>
            <a:r>
              <a:rPr lang="en-US" sz="3900" dirty="0"/>
              <a:t>An examination of the parking lot surfacing standards of over 30 other nearby  Iowa and Illinois cities and counties.</a:t>
            </a:r>
          </a:p>
          <a:p>
            <a:pPr lvl="1">
              <a:buFont typeface="Arial" panose="020B0604020202020204" pitchFamily="34" charset="0"/>
              <a:buChar char="•"/>
            </a:pPr>
            <a:r>
              <a:rPr lang="en-US" sz="3900" dirty="0"/>
              <a:t>The impact of the current regulations on the community as a whole and on businesses operating a large number of trucks.</a:t>
            </a:r>
          </a:p>
          <a:p>
            <a:pPr lvl="1">
              <a:buFont typeface="Arial" panose="020B0604020202020204" pitchFamily="34" charset="0"/>
              <a:buChar char="•"/>
            </a:pPr>
            <a:r>
              <a:rPr lang="en-US" sz="3900" dirty="0"/>
              <a:t>How effectively the current standards have been enforced.</a:t>
            </a:r>
          </a:p>
          <a:p>
            <a:pPr lvl="1">
              <a:buFont typeface="Arial" panose="020B0604020202020204" pitchFamily="34" charset="0"/>
              <a:buChar char="•"/>
            </a:pPr>
            <a:r>
              <a:rPr lang="en-US" sz="3900" dirty="0"/>
              <a:t>The appropriateness of the use of slag as a parking lot surfacing material.</a:t>
            </a:r>
          </a:p>
          <a:p>
            <a:pPr lvl="1"/>
            <a:endParaRPr lang="en-US" dirty="0"/>
          </a:p>
        </p:txBody>
      </p:sp>
    </p:spTree>
    <p:extLst>
      <p:ext uri="{BB962C8B-B14F-4D97-AF65-F5344CB8AC3E}">
        <p14:creationId xmlns:p14="http://schemas.microsoft.com/office/powerpoint/2010/main" val="566402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Planning &amp; Zoning Commission Discussion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fontScale="85000" lnSpcReduction="10000"/>
          </a:bodyPr>
          <a:lstStyle/>
          <a:p>
            <a:r>
              <a:rPr lang="en-US" sz="3200" dirty="0"/>
              <a:t>At the February meeting the Commission directed staff to prepare code language, in line with best practices, that would permit the storage of vehicles, trailers, and other equipment in non-hard surfaced areas in the M-2 zoning districts, so that they might give it consideration.  </a:t>
            </a:r>
          </a:p>
          <a:p>
            <a:r>
              <a:rPr lang="en-US" sz="3200" dirty="0"/>
              <a:t>Further direction that such an allowance for non-hard surfaced storage areas be done in a manner that minimizes adverse impacts on nearby properties and on the community as a whole</a:t>
            </a:r>
            <a:r>
              <a:rPr lang="en-US" dirty="0"/>
              <a:t>.</a:t>
            </a:r>
          </a:p>
        </p:txBody>
      </p:sp>
    </p:spTree>
    <p:extLst>
      <p:ext uri="{BB962C8B-B14F-4D97-AF65-F5344CB8AC3E}">
        <p14:creationId xmlns:p14="http://schemas.microsoft.com/office/powerpoint/2010/main" val="3825458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Draft Code Language that Was Discussed</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fontScale="77500" lnSpcReduction="20000"/>
          </a:bodyPr>
          <a:lstStyle/>
          <a:p>
            <a:r>
              <a:rPr lang="en-US" sz="3200" dirty="0"/>
              <a:t>The draft code language discussed by the Commission would permit the storage of trailers, vehicles, and other equipment on areas surfaced with crushed stone, chip seal, oil or other such surfacing material, subject to all of the following conditions being met: </a:t>
            </a:r>
          </a:p>
          <a:p>
            <a:pPr lvl="1"/>
            <a:r>
              <a:rPr lang="en-US" sz="3200" dirty="0"/>
              <a:t>Only be allowed in areas zone General Industrial (M-2). </a:t>
            </a:r>
          </a:p>
          <a:p>
            <a:pPr lvl="1"/>
            <a:r>
              <a:rPr lang="en-US" sz="3200" dirty="0"/>
              <a:t>Not be allowed in a front yard or within 100 feet of a parcel containing a residence. </a:t>
            </a:r>
          </a:p>
          <a:p>
            <a:pPr lvl="1"/>
            <a:r>
              <a:rPr lang="en-US" sz="3200" dirty="0"/>
              <a:t>Be required to be screened from a public street by being located behind a building or a landscaped buffer yard.</a:t>
            </a:r>
          </a:p>
          <a:p>
            <a:pPr lvl="1"/>
            <a:r>
              <a:rPr lang="en-US" sz="3200" dirty="0"/>
              <a:t>The installation of such a storage area would require prior review and approval by the City.</a:t>
            </a:r>
          </a:p>
          <a:p>
            <a:pPr lvl="1"/>
            <a:endParaRPr lang="en-US" dirty="0"/>
          </a:p>
        </p:txBody>
      </p:sp>
    </p:spTree>
    <p:extLst>
      <p:ext uri="{BB962C8B-B14F-4D97-AF65-F5344CB8AC3E}">
        <p14:creationId xmlns:p14="http://schemas.microsoft.com/office/powerpoint/2010/main" val="3599586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Draft Code Language that Was Discussed</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lnSpcReduction="10000"/>
          </a:bodyPr>
          <a:lstStyle/>
          <a:p>
            <a:pPr lvl="0"/>
            <a:r>
              <a:rPr lang="en-US" sz="3200" dirty="0"/>
              <a:t>That such storage areas would need to be maintained free of weeds and standing water.</a:t>
            </a:r>
          </a:p>
          <a:p>
            <a:r>
              <a:rPr lang="en-US" sz="3200" dirty="0"/>
              <a:t>The use of slag would not be permitted.</a:t>
            </a:r>
          </a:p>
          <a:p>
            <a:pPr lvl="0"/>
            <a:r>
              <a:rPr lang="en-US" sz="3200" dirty="0"/>
              <a:t>A prohibition on using non-hard surfaced outdoor vehicles storages areas for customer parking, employee parking, loading or unloading of vehicles, or vehicle maintenance. </a:t>
            </a:r>
          </a:p>
          <a:p>
            <a:pPr lvl="1"/>
            <a:endParaRPr lang="en-US" dirty="0"/>
          </a:p>
        </p:txBody>
      </p:sp>
    </p:spTree>
    <p:extLst>
      <p:ext uri="{BB962C8B-B14F-4D97-AF65-F5344CB8AC3E}">
        <p14:creationId xmlns:p14="http://schemas.microsoft.com/office/powerpoint/2010/main" val="3805130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Commission Recommendation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lstStyle/>
          <a:p>
            <a:pPr lvl="0"/>
            <a:r>
              <a:rPr lang="en-US" sz="3600" dirty="0"/>
              <a:t>At the April 9</a:t>
            </a:r>
            <a:r>
              <a:rPr lang="en-US" sz="3600" baseline="30000" dirty="0"/>
              <a:t>th</a:t>
            </a:r>
            <a:r>
              <a:rPr lang="en-US" sz="3600" dirty="0"/>
              <a:t> meeting the Planning and Zoning voted 4 to 2 to recommend that the City Council not change the current parking lot surfacing standards.</a:t>
            </a:r>
          </a:p>
          <a:p>
            <a:pPr marL="457200" lvl="1" indent="0">
              <a:buNone/>
            </a:pPr>
            <a:endParaRPr lang="en-US" dirty="0"/>
          </a:p>
        </p:txBody>
      </p:sp>
    </p:spTree>
    <p:extLst>
      <p:ext uri="{BB962C8B-B14F-4D97-AF65-F5344CB8AC3E}">
        <p14:creationId xmlns:p14="http://schemas.microsoft.com/office/powerpoint/2010/main" val="3968524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F686-DD61-43E6-A18E-A7F224C83DDF}"/>
              </a:ext>
            </a:extLst>
          </p:cNvPr>
          <p:cNvSpPr>
            <a:spLocks noGrp="1"/>
          </p:cNvSpPr>
          <p:nvPr>
            <p:ph type="title"/>
          </p:nvPr>
        </p:nvSpPr>
        <p:spPr/>
        <p:txBody>
          <a:bodyPr/>
          <a:lstStyle/>
          <a:p>
            <a:r>
              <a:rPr lang="en-US" dirty="0"/>
              <a:t>Rational for Recommendation</a:t>
            </a:r>
          </a:p>
        </p:txBody>
      </p:sp>
      <p:sp>
        <p:nvSpPr>
          <p:cNvPr id="3" name="Content Placeholder 2">
            <a:extLst>
              <a:ext uri="{FF2B5EF4-FFF2-40B4-BE49-F238E27FC236}">
                <a16:creationId xmlns:a16="http://schemas.microsoft.com/office/drawing/2014/main" id="{B27F7D7C-97DA-4531-9A12-CCACB50AF4CF}"/>
              </a:ext>
            </a:extLst>
          </p:cNvPr>
          <p:cNvSpPr>
            <a:spLocks noGrp="1"/>
          </p:cNvSpPr>
          <p:nvPr>
            <p:ph idx="1"/>
          </p:nvPr>
        </p:nvSpPr>
        <p:spPr/>
        <p:txBody>
          <a:bodyPr>
            <a:normAutofit fontScale="92500" lnSpcReduction="20000"/>
          </a:bodyPr>
          <a:lstStyle/>
          <a:p>
            <a:pPr lvl="0"/>
            <a:r>
              <a:rPr lang="en-US" sz="3600" dirty="0"/>
              <a:t>Hard surfacing all parking lots and driveways is desirable for environmental quality and community aesthetic reasons.</a:t>
            </a:r>
          </a:p>
          <a:p>
            <a:r>
              <a:rPr lang="en-US" sz="3600" dirty="0"/>
              <a:t>Concerns over the fairness that only giving an exemptions in certain circumstances in industrial areas when it similar cases could be made other areas For example, the storage of R.V’s in backyard of a home, long residential driveways, etc.</a:t>
            </a:r>
          </a:p>
          <a:p>
            <a:pPr lvl="0"/>
            <a:endParaRPr lang="en-US" dirty="0"/>
          </a:p>
        </p:txBody>
      </p:sp>
    </p:spTree>
    <p:extLst>
      <p:ext uri="{BB962C8B-B14F-4D97-AF65-F5344CB8AC3E}">
        <p14:creationId xmlns:p14="http://schemas.microsoft.com/office/powerpoint/2010/main" val="235034178"/>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141</TotalTime>
  <Words>667</Words>
  <Application>Microsoft Office PowerPoint</Application>
  <PresentationFormat>Widescreen</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Schoolbook</vt:lpstr>
      <vt:lpstr>Wingdings 2</vt:lpstr>
      <vt:lpstr>View</vt:lpstr>
      <vt:lpstr>Planning &amp; Zoning Commission Recommendation on Potential Change to Parking Lot Surfacing Standards</vt:lpstr>
      <vt:lpstr>Request for Planning &amp; Zoning Commission Recommendation</vt:lpstr>
      <vt:lpstr>Planning &amp; Zoning Commission Meetings on Issue </vt:lpstr>
      <vt:lpstr>Planning &amp; Zoning Commission Discussion</vt:lpstr>
      <vt:lpstr>Planning &amp; Zoning Commission Discussion</vt:lpstr>
      <vt:lpstr>Draft Code Language that Was Discussed</vt:lpstr>
      <vt:lpstr>Draft Code Language that Was Discussed</vt:lpstr>
      <vt:lpstr>Commission Recommendation</vt:lpstr>
      <vt:lpstr>Rational for Recommendation</vt:lpstr>
      <vt:lpstr>Rational of Commission Members Dissenting for the Recommendation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&amp; Zoning Commission Recommendation on Potential Change to Parking Lot Surfacing Standards</dc:title>
  <dc:creator>Fangman, Andrew</dc:creator>
  <cp:lastModifiedBy>Fangman, Andrew</cp:lastModifiedBy>
  <cp:revision>12</cp:revision>
  <dcterms:created xsi:type="dcterms:W3CDTF">2019-05-09T19:14:05Z</dcterms:created>
  <dcterms:modified xsi:type="dcterms:W3CDTF">2019-05-09T21:35:21Z</dcterms:modified>
</cp:coreProperties>
</file>